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FD79D7-BC1E-4599-BF3C-CE9D43169671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AE0DBDA-4470-4C40-BF04-7CD4917233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Sets and Venn Diagrams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Unit 1C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Number Sets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Rational Numbers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Irrational Numbers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Rational Numbers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Integers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Whole Numbers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Natural Numbers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Numbers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57200" y="1752600"/>
            <a:ext cx="8229600" cy="4343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4191000" y="2133600"/>
            <a:ext cx="3505200" cy="3429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4648200" y="2514600"/>
            <a:ext cx="2590800" cy="2514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5257800" y="2743200"/>
            <a:ext cx="1600200" cy="1752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Freeform 7"/>
          <p:cNvSpPr>
            <a:spLocks/>
          </p:cNvSpPr>
          <p:nvPr/>
        </p:nvSpPr>
        <p:spPr bwMode="auto">
          <a:xfrm>
            <a:off x="3365500" y="1752600"/>
            <a:ext cx="723900" cy="4343400"/>
          </a:xfrm>
          <a:custGeom>
            <a:avLst/>
            <a:gdLst/>
            <a:ahLst/>
            <a:cxnLst>
              <a:cxn ang="0">
                <a:pos x="280" y="0"/>
              </a:cxn>
              <a:cxn ang="0">
                <a:pos x="40" y="432"/>
              </a:cxn>
              <a:cxn ang="0">
                <a:pos x="232" y="864"/>
              </a:cxn>
              <a:cxn ang="0">
                <a:pos x="424" y="1392"/>
              </a:cxn>
              <a:cxn ang="0">
                <a:pos x="40" y="1920"/>
              </a:cxn>
              <a:cxn ang="0">
                <a:pos x="184" y="2208"/>
              </a:cxn>
              <a:cxn ang="0">
                <a:pos x="424" y="2448"/>
              </a:cxn>
              <a:cxn ang="0">
                <a:pos x="232" y="2736"/>
              </a:cxn>
            </a:cxnLst>
            <a:rect l="0" t="0" r="r" b="b"/>
            <a:pathLst>
              <a:path w="456" h="2736">
                <a:moveTo>
                  <a:pt x="280" y="0"/>
                </a:moveTo>
                <a:cubicBezTo>
                  <a:pt x="164" y="144"/>
                  <a:pt x="48" y="288"/>
                  <a:pt x="40" y="432"/>
                </a:cubicBezTo>
                <a:cubicBezTo>
                  <a:pt x="32" y="576"/>
                  <a:pt x="168" y="704"/>
                  <a:pt x="232" y="864"/>
                </a:cubicBezTo>
                <a:cubicBezTo>
                  <a:pt x="296" y="1024"/>
                  <a:pt x="456" y="1216"/>
                  <a:pt x="424" y="1392"/>
                </a:cubicBezTo>
                <a:cubicBezTo>
                  <a:pt x="392" y="1568"/>
                  <a:pt x="80" y="1784"/>
                  <a:pt x="40" y="1920"/>
                </a:cubicBezTo>
                <a:cubicBezTo>
                  <a:pt x="0" y="2056"/>
                  <a:pt x="120" y="2120"/>
                  <a:pt x="184" y="2208"/>
                </a:cubicBezTo>
                <a:cubicBezTo>
                  <a:pt x="248" y="2296"/>
                  <a:pt x="416" y="2360"/>
                  <a:pt x="424" y="2448"/>
                </a:cubicBezTo>
                <a:cubicBezTo>
                  <a:pt x="432" y="2536"/>
                  <a:pt x="332" y="2636"/>
                  <a:pt x="232" y="2736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4" name="Freeform 8"/>
          <p:cNvSpPr>
            <a:spLocks/>
          </p:cNvSpPr>
          <p:nvPr/>
        </p:nvSpPr>
        <p:spPr bwMode="auto">
          <a:xfrm>
            <a:off x="5638800" y="2743200"/>
            <a:ext cx="609600" cy="1600200"/>
          </a:xfrm>
          <a:custGeom>
            <a:avLst/>
            <a:gdLst/>
            <a:ahLst/>
            <a:cxnLst>
              <a:cxn ang="0">
                <a:pos x="288" y="40"/>
              </a:cxn>
              <a:cxn ang="0">
                <a:pos x="288" y="88"/>
              </a:cxn>
              <a:cxn ang="0">
                <a:pos x="288" y="568"/>
              </a:cxn>
              <a:cxn ang="0">
                <a:pos x="0" y="1000"/>
              </a:cxn>
            </a:cxnLst>
            <a:rect l="0" t="0" r="r" b="b"/>
            <a:pathLst>
              <a:path w="336" h="1000">
                <a:moveTo>
                  <a:pt x="288" y="40"/>
                </a:moveTo>
                <a:cubicBezTo>
                  <a:pt x="288" y="20"/>
                  <a:pt x="288" y="0"/>
                  <a:pt x="288" y="88"/>
                </a:cubicBezTo>
                <a:cubicBezTo>
                  <a:pt x="288" y="176"/>
                  <a:pt x="336" y="416"/>
                  <a:pt x="288" y="568"/>
                </a:cubicBezTo>
                <a:cubicBezTo>
                  <a:pt x="240" y="720"/>
                  <a:pt x="48" y="928"/>
                  <a:pt x="0" y="100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V="1">
            <a:off x="6172200" y="3429000"/>
            <a:ext cx="6858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Venn Diagrams with </a:t>
            </a:r>
            <a:br>
              <a:rPr lang="en-US"/>
            </a:br>
            <a:r>
              <a:rPr lang="en-US"/>
              <a:t>Three Sets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50 #64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Venn Diagrams with </a:t>
            </a:r>
            <a:br>
              <a:rPr lang="en-US"/>
            </a:br>
            <a:r>
              <a:rPr lang="en-US"/>
              <a:t>Three Sets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50 #66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50 #70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50 #72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50 #72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95400" y="3733800"/>
            <a:ext cx="6858000" cy="2743200"/>
            <a:chOff x="816" y="2352"/>
            <a:chExt cx="4320" cy="1728"/>
          </a:xfrm>
        </p:grpSpPr>
        <p:sp>
          <p:nvSpPr>
            <p:cNvPr id="45061" name="Rectangle 5"/>
            <p:cNvSpPr>
              <a:spLocks noChangeArrowheads="1"/>
            </p:cNvSpPr>
            <p:nvPr/>
          </p:nvSpPr>
          <p:spPr bwMode="auto">
            <a:xfrm>
              <a:off x="816" y="2352"/>
              <a:ext cx="4320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2" name="Oval 6"/>
            <p:cNvSpPr>
              <a:spLocks noChangeArrowheads="1"/>
            </p:cNvSpPr>
            <p:nvPr/>
          </p:nvSpPr>
          <p:spPr bwMode="auto">
            <a:xfrm>
              <a:off x="1488" y="2640"/>
              <a:ext cx="1728" cy="1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3" name="Oval 7"/>
            <p:cNvSpPr>
              <a:spLocks noChangeArrowheads="1"/>
            </p:cNvSpPr>
            <p:nvPr/>
          </p:nvSpPr>
          <p:spPr bwMode="auto">
            <a:xfrm>
              <a:off x="2640" y="2640"/>
              <a:ext cx="2208" cy="124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4" name="Text Box 8"/>
            <p:cNvSpPr txBox="1">
              <a:spLocks noChangeArrowheads="1"/>
            </p:cNvSpPr>
            <p:nvPr/>
          </p:nvSpPr>
          <p:spPr bwMode="auto">
            <a:xfrm>
              <a:off x="1680" y="2880"/>
              <a:ext cx="1008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Feature</a:t>
              </a:r>
            </a:p>
            <a:p>
              <a:pPr>
                <a:spcBef>
                  <a:spcPct val="50000"/>
                </a:spcBef>
              </a:pPr>
              <a:r>
                <a:rPr lang="en-US"/>
                <a:t>8</a:t>
              </a:r>
            </a:p>
          </p:txBody>
        </p:sp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3696" y="2832"/>
              <a:ext cx="816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Thumbs Up</a:t>
              </a:r>
            </a:p>
            <a:p>
              <a:pPr algn="ctr"/>
              <a:r>
                <a:rPr lang="en-US"/>
                <a:t>9</a:t>
              </a:r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>
              <a:off x="2784" y="2976"/>
              <a:ext cx="288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7</a:t>
              </a:r>
            </a:p>
          </p:txBody>
        </p:sp>
        <p:sp>
          <p:nvSpPr>
            <p:cNvPr id="45067" name="Text Box 11"/>
            <p:cNvSpPr txBox="1">
              <a:spLocks noChangeArrowheads="1"/>
            </p:cNvSpPr>
            <p:nvPr/>
          </p:nvSpPr>
          <p:spPr bwMode="auto">
            <a:xfrm>
              <a:off x="1008" y="3552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1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51 </a:t>
            </a:r>
            <a:r>
              <a:rPr lang="en-US" dirty="0"/>
              <a:t>#78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on Venn Diagrams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It is possible to display set relationships in multiple ways.</a:t>
            </a:r>
          </a:p>
          <a:p>
            <a:r>
              <a:rPr lang="en-US"/>
              <a:t>Page 51 #78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95400" y="3733800"/>
            <a:ext cx="6858000" cy="2743200"/>
            <a:chOff x="816" y="2352"/>
            <a:chExt cx="4320" cy="1728"/>
          </a:xfrm>
        </p:grpSpPr>
        <p:sp>
          <p:nvSpPr>
            <p:cNvPr id="44036" name="Rectangle 4"/>
            <p:cNvSpPr>
              <a:spLocks noChangeArrowheads="1"/>
            </p:cNvSpPr>
            <p:nvPr/>
          </p:nvSpPr>
          <p:spPr bwMode="auto">
            <a:xfrm>
              <a:off x="816" y="2352"/>
              <a:ext cx="4320" cy="17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37" name="Oval 5"/>
            <p:cNvSpPr>
              <a:spLocks noChangeArrowheads="1"/>
            </p:cNvSpPr>
            <p:nvPr/>
          </p:nvSpPr>
          <p:spPr bwMode="auto">
            <a:xfrm>
              <a:off x="1488" y="2640"/>
              <a:ext cx="1728" cy="1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38" name="Oval 6"/>
            <p:cNvSpPr>
              <a:spLocks noChangeArrowheads="1"/>
            </p:cNvSpPr>
            <p:nvPr/>
          </p:nvSpPr>
          <p:spPr bwMode="auto">
            <a:xfrm>
              <a:off x="2640" y="2640"/>
              <a:ext cx="2208" cy="124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39" name="Text Box 7"/>
            <p:cNvSpPr txBox="1">
              <a:spLocks noChangeArrowheads="1"/>
            </p:cNvSpPr>
            <p:nvPr/>
          </p:nvSpPr>
          <p:spPr bwMode="auto">
            <a:xfrm>
              <a:off x="1680" y="2880"/>
              <a:ext cx="1008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Tomato per day</a:t>
              </a:r>
            </a:p>
            <a:p>
              <a:pPr>
                <a:spcBef>
                  <a:spcPct val="50000"/>
                </a:spcBef>
              </a:pPr>
              <a:r>
                <a:rPr lang="en-US"/>
                <a:t>191</a:t>
              </a:r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3696" y="2832"/>
              <a:ext cx="816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Oral cancer</a:t>
              </a:r>
            </a:p>
            <a:p>
              <a:pPr algn="ctr"/>
              <a:r>
                <a:rPr lang="en-US"/>
                <a:t>16</a:t>
              </a:r>
            </a:p>
          </p:txBody>
        </p:sp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2784" y="2976"/>
              <a:ext cx="288" cy="4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9</a:t>
              </a:r>
            </a:p>
          </p:txBody>
        </p:sp>
        <p:sp>
          <p:nvSpPr>
            <p:cNvPr id="44042" name="Text Box 10"/>
            <p:cNvSpPr txBox="1">
              <a:spLocks noChangeArrowheads="1"/>
            </p:cNvSpPr>
            <p:nvPr/>
          </p:nvSpPr>
          <p:spPr bwMode="auto">
            <a:xfrm>
              <a:off x="1008" y="3552"/>
              <a:ext cx="7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164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Set</a:t>
            </a:r>
          </a:p>
          <a:p>
            <a:pPr lvl="1"/>
            <a:r>
              <a:rPr lang="en-US"/>
              <a:t>A collection of objects</a:t>
            </a:r>
          </a:p>
          <a:p>
            <a:pPr lvl="1"/>
            <a:endParaRPr lang="en-US"/>
          </a:p>
          <a:p>
            <a:r>
              <a:rPr lang="en-US"/>
              <a:t>Members</a:t>
            </a:r>
          </a:p>
          <a:p>
            <a:pPr lvl="1"/>
            <a:r>
              <a:rPr lang="en-US"/>
              <a:t>Specific objects within a set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Set Notation</a:t>
            </a:r>
          </a:p>
          <a:p>
            <a:pPr lvl="1"/>
            <a:r>
              <a:rPr lang="en-US"/>
              <a:t>Use braces { } </a:t>
            </a:r>
          </a:p>
          <a:p>
            <a:pPr lvl="1"/>
            <a:r>
              <a:rPr lang="en-US"/>
              <a:t>Separate each member with a comma</a:t>
            </a:r>
          </a:p>
          <a:p>
            <a:pPr lvl="1"/>
            <a:r>
              <a:rPr lang="en-US"/>
              <a:t>We use ellipses, (three dots: …) to indicate a continuing pattern </a:t>
            </a:r>
          </a:p>
          <a:p>
            <a:pPr lvl="1"/>
            <a:r>
              <a:rPr lang="en-US"/>
              <a:t>Ellipses can be at the beginning, end, middle or a combination of these when showing a set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Sets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Presidents</a:t>
            </a:r>
          </a:p>
          <a:p>
            <a:pPr lvl="1">
              <a:lnSpc>
                <a:spcPct val="90000"/>
              </a:lnSpc>
            </a:pPr>
            <a:r>
              <a:rPr lang="en-US"/>
              <a:t>{Bush, Clinton, Bush, Regan…}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The alphabet</a:t>
            </a:r>
          </a:p>
          <a:p>
            <a:pPr lvl="1">
              <a:lnSpc>
                <a:spcPct val="90000"/>
              </a:lnSpc>
            </a:pPr>
            <a:r>
              <a:rPr lang="en-US"/>
              <a:t>{a, b, c, …, z}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Integers</a:t>
            </a:r>
          </a:p>
          <a:p>
            <a:pPr lvl="1">
              <a:lnSpc>
                <a:spcPct val="90000"/>
              </a:lnSpc>
            </a:pPr>
            <a:r>
              <a:rPr lang="en-US"/>
              <a:t>{…-3, -2, -1, 0, 1, 2, 3…}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Venn Diagrams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A visual way of showing how sets are related.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49 # 48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49 #50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Page 49 #52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Venn Diagrams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Two sets can be related in 3 ways</a:t>
            </a:r>
          </a:p>
          <a:p>
            <a:pPr lvl="1">
              <a:lnSpc>
                <a:spcPct val="90000"/>
              </a:lnSpc>
            </a:pPr>
            <a:r>
              <a:rPr lang="en-US"/>
              <a:t>Subset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Disjoint sets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Overlapping sets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</TotalTime>
  <Words>232</Words>
  <Application>Microsoft Office PowerPoint</Application>
  <PresentationFormat>On-screen Show (4:3)</PresentationFormat>
  <Paragraphs>80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Equity</vt:lpstr>
      <vt:lpstr>Unit 1C</vt:lpstr>
      <vt:lpstr>Sets</vt:lpstr>
      <vt:lpstr>Slide 3</vt:lpstr>
      <vt:lpstr>Examples of Sets</vt:lpstr>
      <vt:lpstr>Venn Diagrams</vt:lpstr>
      <vt:lpstr>Example</vt:lpstr>
      <vt:lpstr>Example</vt:lpstr>
      <vt:lpstr>Example</vt:lpstr>
      <vt:lpstr>Venn Diagrams</vt:lpstr>
      <vt:lpstr>Real Number Sets</vt:lpstr>
      <vt:lpstr>Rational Numbers</vt:lpstr>
      <vt:lpstr>Real Numbers</vt:lpstr>
      <vt:lpstr>Venn Diagrams with  Three Sets</vt:lpstr>
      <vt:lpstr>Venn Diagrams with  Three Sets</vt:lpstr>
      <vt:lpstr>Example</vt:lpstr>
      <vt:lpstr>Example</vt:lpstr>
      <vt:lpstr>Slide 17</vt:lpstr>
      <vt:lpstr>Example</vt:lpstr>
      <vt:lpstr>More on Venn Diagrams</vt:lpstr>
    </vt:vector>
  </TitlesOfParts>
  <Company>Chandler-Gilbert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1C</dc:title>
  <dc:creator>beery</dc:creator>
  <cp:lastModifiedBy>beery</cp:lastModifiedBy>
  <cp:revision>2</cp:revision>
  <dcterms:created xsi:type="dcterms:W3CDTF">2008-09-02T23:38:41Z</dcterms:created>
  <dcterms:modified xsi:type="dcterms:W3CDTF">2008-09-02T23:40:07Z</dcterms:modified>
</cp:coreProperties>
</file>